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Layouts/slideLayout4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6"/>
  </p:notesMasterIdLst>
  <p:sldIdLst>
    <p:sldId id="717" r:id="rId2"/>
    <p:sldId id="716" r:id="rId3"/>
    <p:sldId id="718" r:id="rId4"/>
    <p:sldId id="719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emastil 1 – utheving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Ingen stil, ingen rutenet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5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4580F4-9D35-4F07-911E-501D4EF92424}" type="datetimeFigureOut">
              <a:rPr lang="nb-NO" smtClean="0"/>
              <a:t>12.06.2026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14961-04E4-41C3-95FC-7EF8A45F947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4720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s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BB982D-1184-B24F-9B85-ED3784F0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082770" y="4977643"/>
            <a:ext cx="4878362" cy="365125"/>
          </a:xfrm>
          <a:prstGeom prst="rect">
            <a:avLst/>
          </a:prstGeom>
        </p:spPr>
        <p:txBody>
          <a:bodyPr/>
          <a:lstStyle>
            <a:lvl1pPr algn="l">
              <a:defRPr sz="1600" b="1">
                <a:solidFill>
                  <a:schemeClr val="bg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8DEBBBA0-8B13-024B-A77C-8A90A4F28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7575" y="4977643"/>
            <a:ext cx="3908425" cy="1500187"/>
          </a:xfrm>
        </p:spPr>
        <p:txBody>
          <a:bodyPr anchor="t">
            <a:norm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4588B89E-F6AC-F447-B4CB-C546062740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13440" y="1777813"/>
            <a:ext cx="5282560" cy="1848895"/>
          </a:xfrm>
          <a:prstGeom prst="rect">
            <a:avLst/>
          </a:prstGeom>
        </p:spPr>
      </p:pic>
      <p:sp>
        <p:nvSpPr>
          <p:cNvPr id="9" name="Plassholder for tekst 2">
            <a:extLst>
              <a:ext uri="{FF2B5EF4-FFF2-40B4-BE49-F238E27FC236}">
                <a16:creationId xmlns:a16="http://schemas.microsoft.com/office/drawing/2014/main" id="{E066E908-2DCF-8245-B75B-9F95745545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0250" y="5342768"/>
            <a:ext cx="4869206" cy="1135062"/>
          </a:xfrm>
        </p:spPr>
        <p:txBody>
          <a:bodyPr anchor="t"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4151195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EAF9AF8-16C7-3243-9D4B-B6B3E7DE4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70" y="675556"/>
            <a:ext cx="11726657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A5A6130-BDE1-4D4C-B867-C89414FCB0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70" y="2136056"/>
            <a:ext cx="11726657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3">
            <a:extLst>
              <a:ext uri="{FF2B5EF4-FFF2-40B4-BE49-F238E27FC236}">
                <a16:creationId xmlns:a16="http://schemas.microsoft.com/office/drawing/2014/main" id="{0E874577-E44E-CE44-9D8D-EA30E36E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8" name="Plassholder for lysbildenummer 5">
            <a:extLst>
              <a:ext uri="{FF2B5EF4-FFF2-40B4-BE49-F238E27FC236}">
                <a16:creationId xmlns:a16="http://schemas.microsoft.com/office/drawing/2014/main" id="{A9840F5D-B4AC-9C47-B90F-D15277A9E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3B1A87F5-DA76-2842-BDD2-5CDEB8B04E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76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DD6C362-D6D8-7446-B83C-1376F6F49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950" y="1709738"/>
            <a:ext cx="977423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CE24C41-D921-C742-8757-180F3D8F2D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4950" y="4589463"/>
            <a:ext cx="977423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7" name="Plassholder for dato 3">
            <a:extLst>
              <a:ext uri="{FF2B5EF4-FFF2-40B4-BE49-F238E27FC236}">
                <a16:creationId xmlns:a16="http://schemas.microsoft.com/office/drawing/2014/main" id="{3CB0DCFF-D3CC-F945-891E-426349D4A6F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8" name="Plassholder for lysbildenummer 5">
            <a:extLst>
              <a:ext uri="{FF2B5EF4-FFF2-40B4-BE49-F238E27FC236}">
                <a16:creationId xmlns:a16="http://schemas.microsoft.com/office/drawing/2014/main" id="{E8552313-500A-F640-8F35-F26D36BB00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8369F599-F068-1148-BF0E-0D6717BC7F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09737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B59F8AC-ED40-7944-B156-C02EE7DF3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71" y="675556"/>
            <a:ext cx="11726657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AACC387-D7E0-5644-A7FE-CD2A44DDFF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34950" y="2136056"/>
            <a:ext cx="5784851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07D2DDD-F62A-4147-8DD5-5B5DE6799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6056"/>
            <a:ext cx="5787127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90F6A269-CE85-2148-A49D-D6C754D8A5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9" name="Plassholder for lysbildenummer 5">
            <a:extLst>
              <a:ext uri="{FF2B5EF4-FFF2-40B4-BE49-F238E27FC236}">
                <a16:creationId xmlns:a16="http://schemas.microsoft.com/office/drawing/2014/main" id="{D67AC6C4-F12C-BC44-B9FC-A23A45FE54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840F082A-E29F-1749-AD5B-BACE188A455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37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399A4E2C-0F6A-E243-91BF-38A48DDC6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71" y="594707"/>
            <a:ext cx="11729141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4DCDE6F-E63C-1C45-B86D-06BB2F4D6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4950" y="1910745"/>
            <a:ext cx="576262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CEC9BC65-F0D5-724C-969C-3D8081CAA9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34950" y="2734657"/>
            <a:ext cx="5762625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0F358AD-9F48-864D-853F-44741DFA6C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10745"/>
            <a:ext cx="578485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1E9A5602-80E9-AB47-8683-FA7C4BC3FC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34657"/>
            <a:ext cx="5784850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10" name="Plassholder for dato 3">
            <a:extLst>
              <a:ext uri="{FF2B5EF4-FFF2-40B4-BE49-F238E27FC236}">
                <a16:creationId xmlns:a16="http://schemas.microsoft.com/office/drawing/2014/main" id="{164BC08B-A39D-6542-8C6B-F8F2FAC434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11" name="Plassholder for lysbildenummer 5">
            <a:extLst>
              <a:ext uri="{FF2B5EF4-FFF2-40B4-BE49-F238E27FC236}">
                <a16:creationId xmlns:a16="http://schemas.microsoft.com/office/drawing/2014/main" id="{24F0615D-A822-0D4F-977A-96EB9615A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2" name="Bilde 11">
            <a:extLst>
              <a:ext uri="{FF2B5EF4-FFF2-40B4-BE49-F238E27FC236}">
                <a16:creationId xmlns:a16="http://schemas.microsoft.com/office/drawing/2014/main" id="{7C96C216-4C8C-2E44-89CB-7CBCFF29E9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175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9755031-7B87-1349-B295-4726AB7EA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70" y="834682"/>
            <a:ext cx="11726657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6" name="Plassholder for dato 3">
            <a:extLst>
              <a:ext uri="{FF2B5EF4-FFF2-40B4-BE49-F238E27FC236}">
                <a16:creationId xmlns:a16="http://schemas.microsoft.com/office/drawing/2014/main" id="{03CB748C-E037-C545-94C0-1B42B8BE3A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7" name="Plassholder for lysbildenummer 5">
            <a:extLst>
              <a:ext uri="{FF2B5EF4-FFF2-40B4-BE49-F238E27FC236}">
                <a16:creationId xmlns:a16="http://schemas.microsoft.com/office/drawing/2014/main" id="{58F91841-50B8-344D-90EC-AE37B81E6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8" name="Bilde 7">
            <a:extLst>
              <a:ext uri="{FF2B5EF4-FFF2-40B4-BE49-F238E27FC236}">
                <a16:creationId xmlns:a16="http://schemas.microsoft.com/office/drawing/2014/main" id="{668552D9-CBF0-9E4F-8758-2907B7A6A41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7402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ssholder for dato 3">
            <a:extLst>
              <a:ext uri="{FF2B5EF4-FFF2-40B4-BE49-F238E27FC236}">
                <a16:creationId xmlns:a16="http://schemas.microsoft.com/office/drawing/2014/main" id="{010DE45C-1B00-C14C-8188-1998A64729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9358DF5-7FF4-1342-BF6B-61BEDAA27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01F3BDF5-ECDA-F14E-B15D-99F347B6D7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0974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358C8DC-849F-1548-B625-2E000A77A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108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00C812B-3144-2149-A9B2-7B2E2F3561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33130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B739CF0D-3567-7F45-92F1-C5BCDF8383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0128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03BDA871-A003-4646-AD49-454EF1B3C2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9" name="Plassholder for lysbildenummer 5">
            <a:extLst>
              <a:ext uri="{FF2B5EF4-FFF2-40B4-BE49-F238E27FC236}">
                <a16:creationId xmlns:a16="http://schemas.microsoft.com/office/drawing/2014/main" id="{0DDC2827-F4B1-E640-96C4-C9433BE0F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F13589F4-D383-A943-A04A-42E884380D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6565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29495BC-EBBA-AF4C-8E32-2ED1E4296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801082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C75061A7-00F6-8144-BFBD-861D8028EF3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33130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7E949FD7-53C6-9E49-8426-50EA729EDD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401282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A185E695-E5D6-ED41-8330-B35074D6C19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9" name="Plassholder for lysbildenummer 5">
            <a:extLst>
              <a:ext uri="{FF2B5EF4-FFF2-40B4-BE49-F238E27FC236}">
                <a16:creationId xmlns:a16="http://schemas.microsoft.com/office/drawing/2014/main" id="{7014C104-D746-6849-AF30-1C24C9FC5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0" name="Bilde 9">
            <a:extLst>
              <a:ext uri="{FF2B5EF4-FFF2-40B4-BE49-F238E27FC236}">
                <a16:creationId xmlns:a16="http://schemas.microsoft.com/office/drawing/2014/main" id="{914BDF76-EF3B-6747-826A-13EF6C62E5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0484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A6CBEF9-F5A2-D348-B244-6AC7B6EC2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70" y="601057"/>
            <a:ext cx="11726657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71419D4F-94C7-974A-8DD5-D7000417B4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32670" y="2061557"/>
            <a:ext cx="11726657" cy="43513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3">
            <a:extLst>
              <a:ext uri="{FF2B5EF4-FFF2-40B4-BE49-F238E27FC236}">
                <a16:creationId xmlns:a16="http://schemas.microsoft.com/office/drawing/2014/main" id="{12854097-C5F2-654C-B57E-8737398FBA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8" name="Plassholder for lysbildenummer 5">
            <a:extLst>
              <a:ext uri="{FF2B5EF4-FFF2-40B4-BE49-F238E27FC236}">
                <a16:creationId xmlns:a16="http://schemas.microsoft.com/office/drawing/2014/main" id="{4DE1C9CC-B7FA-4748-8370-F8CE039BE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269702C1-DDA1-334B-9E1F-41CB77D473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8428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017E49F9-DB38-F44B-88D9-2C47D7F99A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601057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91B20799-8A83-614F-A1B6-4269B31AC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601057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3">
            <a:extLst>
              <a:ext uri="{FF2B5EF4-FFF2-40B4-BE49-F238E27FC236}">
                <a16:creationId xmlns:a16="http://schemas.microsoft.com/office/drawing/2014/main" id="{A36F11AD-9623-C041-B985-16FC7D88D9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8" name="Plassholder for lysbildenummer 5">
            <a:extLst>
              <a:ext uri="{FF2B5EF4-FFF2-40B4-BE49-F238E27FC236}">
                <a16:creationId xmlns:a16="http://schemas.microsoft.com/office/drawing/2014/main" id="{5F5A3A1A-24C1-DA4A-A437-7572296750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9" name="Bilde 8">
            <a:extLst>
              <a:ext uri="{FF2B5EF4-FFF2-40B4-BE49-F238E27FC236}">
                <a16:creationId xmlns:a16="http://schemas.microsoft.com/office/drawing/2014/main" id="{FC071236-81A1-2E47-9613-BBF7804851E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661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på to linjer - Lys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BB982D-1184-B24F-9B85-ED3784F0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E779705-64CE-FF42-B673-95A40DCDB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6" name="Bilde 15">
            <a:extLst>
              <a:ext uri="{FF2B5EF4-FFF2-40B4-BE49-F238E27FC236}">
                <a16:creationId xmlns:a16="http://schemas.microsoft.com/office/drawing/2014/main" id="{CF361B33-4571-504F-A0BC-792C04B89D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  <p:sp>
        <p:nvSpPr>
          <p:cNvPr id="13" name="Tittel 1">
            <a:extLst>
              <a:ext uri="{FF2B5EF4-FFF2-40B4-BE49-F238E27FC236}">
                <a16:creationId xmlns:a16="http://schemas.microsoft.com/office/drawing/2014/main" id="{C5B8CA8D-7DF2-3147-BAF7-873D1056B4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40200" y="2864597"/>
            <a:ext cx="7824339" cy="3147491"/>
          </a:xfrm>
        </p:spPr>
        <p:txBody>
          <a:bodyPr anchor="t">
            <a:normAutofit/>
          </a:bodyPr>
          <a:lstStyle>
            <a:lvl1pPr algn="r">
              <a:defRPr sz="8800" b="0" i="0">
                <a:solidFill>
                  <a:schemeClr val="tx1"/>
                </a:solidFill>
                <a:latin typeface="Arial Nova" panose="020B0504020202020204" pitchFamily="34" charset="0"/>
              </a:defRPr>
            </a:lvl1pPr>
          </a:lstStyle>
          <a:p>
            <a:endParaRPr lang="nb-NO"/>
          </a:p>
        </p:txBody>
      </p:sp>
      <p:sp>
        <p:nvSpPr>
          <p:cNvPr id="14" name="Plassholder for tekst 8">
            <a:extLst>
              <a:ext uri="{FF2B5EF4-FFF2-40B4-BE49-F238E27FC236}">
                <a16:creationId xmlns:a16="http://schemas.microsoft.com/office/drawing/2014/main" id="{0530CB67-EFE7-3149-9720-A5CDB20D55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0187" y="1001864"/>
            <a:ext cx="7826376" cy="3147491"/>
          </a:xfrm>
        </p:spPr>
        <p:txBody>
          <a:bodyPr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800" b="0" i="0">
                <a:solidFill>
                  <a:schemeClr val="tx1"/>
                </a:solidFill>
                <a:latin typeface="Arial Nova" panose="020B05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25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tel og bilde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BB982D-1184-B24F-9B85-ED3784F0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E779705-64CE-FF42-B673-95A40DCDB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6" name="Bilde 15">
            <a:extLst>
              <a:ext uri="{FF2B5EF4-FFF2-40B4-BE49-F238E27FC236}">
                <a16:creationId xmlns:a16="http://schemas.microsoft.com/office/drawing/2014/main" id="{CF361B33-4571-504F-A0BC-792C04B89D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  <p:sp>
        <p:nvSpPr>
          <p:cNvPr id="7" name="Plassholder for bilde 2">
            <a:extLst>
              <a:ext uri="{FF2B5EF4-FFF2-40B4-BE49-F238E27FC236}">
                <a16:creationId xmlns:a16="http://schemas.microsoft.com/office/drawing/2014/main" id="{C6829013-9C6A-A44E-85AD-258FBD3AE5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14926" y="1014221"/>
            <a:ext cx="5474816" cy="547317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14" name="Plassholder for tekst 8">
            <a:extLst>
              <a:ext uri="{FF2B5EF4-FFF2-40B4-BE49-F238E27FC236}">
                <a16:creationId xmlns:a16="http://schemas.microsoft.com/office/drawing/2014/main" id="{0530CB67-EFE7-3149-9720-A5CDB20D558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2608" y="1014221"/>
            <a:ext cx="7826376" cy="4002622"/>
          </a:xfrm>
        </p:spPr>
        <p:txBody>
          <a:bodyPr anchor="t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800" b="0" i="0">
                <a:solidFill>
                  <a:schemeClr val="tx1"/>
                </a:solidFill>
                <a:latin typeface="Arial Nova" panose="020B05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79097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på to linjer - Mørk B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BB982D-1184-B24F-9B85-ED3784F0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E779705-64CE-FF42-B673-95A40DCDB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EBC00D30-386C-0141-81D3-4F8B4EF4A3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0598" y="184051"/>
            <a:ext cx="977143" cy="342000"/>
          </a:xfrm>
          <a:prstGeom prst="rect">
            <a:avLst/>
          </a:prstGeom>
        </p:spPr>
      </p:pic>
      <p:sp>
        <p:nvSpPr>
          <p:cNvPr id="11" name="Tittel 1">
            <a:extLst>
              <a:ext uri="{FF2B5EF4-FFF2-40B4-BE49-F238E27FC236}">
                <a16:creationId xmlns:a16="http://schemas.microsoft.com/office/drawing/2014/main" id="{F16ADE39-E253-0F4E-85E4-7B18DE69A7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40200" y="2864597"/>
            <a:ext cx="7824339" cy="3147491"/>
          </a:xfrm>
        </p:spPr>
        <p:txBody>
          <a:bodyPr anchor="t">
            <a:normAutofit/>
          </a:bodyPr>
          <a:lstStyle>
            <a:lvl1pPr algn="r">
              <a:defRPr sz="8800" b="0" i="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</a:lstStyle>
          <a:p>
            <a:endParaRPr lang="nb-NO"/>
          </a:p>
        </p:txBody>
      </p:sp>
      <p:sp>
        <p:nvSpPr>
          <p:cNvPr id="12" name="Plassholder for tekst 8">
            <a:extLst>
              <a:ext uri="{FF2B5EF4-FFF2-40B4-BE49-F238E27FC236}">
                <a16:creationId xmlns:a16="http://schemas.microsoft.com/office/drawing/2014/main" id="{0A1E0C7A-27C2-E340-9C5B-B5D831DD8E2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230187" y="1001864"/>
            <a:ext cx="7826376" cy="3147491"/>
          </a:xfrm>
        </p:spPr>
        <p:txBody>
          <a:bodyPr anchor="b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800" b="0" i="0">
                <a:solidFill>
                  <a:schemeClr val="bg1"/>
                </a:solidFill>
                <a:latin typeface="Arial Nova Light" panose="020B03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454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 for deg - grøn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BB982D-1184-B24F-9B85-ED3784F0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E779705-64CE-FF42-B673-95A40DCDB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6" name="Bilde 15">
            <a:extLst>
              <a:ext uri="{FF2B5EF4-FFF2-40B4-BE49-F238E27FC236}">
                <a16:creationId xmlns:a16="http://schemas.microsoft.com/office/drawing/2014/main" id="{CF361B33-4571-504F-A0BC-792C04B89D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  <p:pic>
        <p:nvPicPr>
          <p:cNvPr id="3" name="Bilde 2">
            <a:extLst>
              <a:ext uri="{FF2B5EF4-FFF2-40B4-BE49-F238E27FC236}">
                <a16:creationId xmlns:a16="http://schemas.microsoft.com/office/drawing/2014/main" id="{6A90EAEC-BC22-2742-A0F0-527ED83F40D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32670" y="1397281"/>
            <a:ext cx="11726657" cy="406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086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 for deg - Ros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BB982D-1184-B24F-9B85-ED3784F0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E779705-64CE-FF42-B673-95A40DCDB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6" name="Bilde 15">
            <a:extLst>
              <a:ext uri="{FF2B5EF4-FFF2-40B4-BE49-F238E27FC236}">
                <a16:creationId xmlns:a16="http://schemas.microsoft.com/office/drawing/2014/main" id="{CF361B33-4571-504F-A0BC-792C04B89D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  <p:pic>
        <p:nvPicPr>
          <p:cNvPr id="3" name="Bilde 2">
            <a:extLst>
              <a:ext uri="{FF2B5EF4-FFF2-40B4-BE49-F238E27FC236}">
                <a16:creationId xmlns:a16="http://schemas.microsoft.com/office/drawing/2014/main" id="{6A90EAEC-BC22-2742-A0F0-527ED83F40D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32670" y="1397281"/>
            <a:ext cx="11726657" cy="4063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559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 for deg - gul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BB982D-1184-B24F-9B85-ED3784F0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E779705-64CE-FF42-B673-95A40DCDB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EBC00D30-386C-0141-81D3-4F8B4EF4A3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0598" y="184051"/>
            <a:ext cx="977143" cy="342000"/>
          </a:xfrm>
          <a:prstGeom prst="rect">
            <a:avLst/>
          </a:prstGeom>
        </p:spPr>
      </p:pic>
      <p:pic>
        <p:nvPicPr>
          <p:cNvPr id="9" name="Bilde 8">
            <a:extLst>
              <a:ext uri="{FF2B5EF4-FFF2-40B4-BE49-F238E27FC236}">
                <a16:creationId xmlns:a16="http://schemas.microsoft.com/office/drawing/2014/main" id="{08EA20DD-4281-404B-A01E-A3FF312828B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9900" y="1357623"/>
            <a:ext cx="11729427" cy="414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7321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r for deg - Blå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7BB982D-1184-B24F-9B85-ED3784F0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E779705-64CE-FF42-B673-95A40DCDB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7" name="Bilde 6">
            <a:extLst>
              <a:ext uri="{FF2B5EF4-FFF2-40B4-BE49-F238E27FC236}">
                <a16:creationId xmlns:a16="http://schemas.microsoft.com/office/drawing/2014/main" id="{EBC00D30-386C-0141-81D3-4F8B4EF4A31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0598" y="184051"/>
            <a:ext cx="977143" cy="342000"/>
          </a:xfrm>
          <a:prstGeom prst="rect">
            <a:avLst/>
          </a:prstGeom>
        </p:spPr>
      </p:pic>
      <p:pic>
        <p:nvPicPr>
          <p:cNvPr id="9" name="Bilde 8">
            <a:extLst>
              <a:ext uri="{FF2B5EF4-FFF2-40B4-BE49-F238E27FC236}">
                <a16:creationId xmlns:a16="http://schemas.microsoft.com/office/drawing/2014/main" id="{08EA20DD-4281-404B-A01E-A3FF312828B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29900" y="1357623"/>
            <a:ext cx="11729427" cy="4142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328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DAFDEBB-A2EF-974E-9ABC-79FDB8C3A1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2671" y="1122363"/>
            <a:ext cx="8800204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D3002D1F-C960-EB41-A5B1-1B70C53865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2671" y="3602038"/>
            <a:ext cx="8800204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17" name="Plassholder for dato 3">
            <a:extLst>
              <a:ext uri="{FF2B5EF4-FFF2-40B4-BE49-F238E27FC236}">
                <a16:creationId xmlns:a16="http://schemas.microsoft.com/office/drawing/2014/main" id="{B8651886-448C-A147-8026-381E74CF12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18" name="Plassholder for lysbildenummer 5">
            <a:extLst>
              <a:ext uri="{FF2B5EF4-FFF2-40B4-BE49-F238E27FC236}">
                <a16:creationId xmlns:a16="http://schemas.microsoft.com/office/drawing/2014/main" id="{34FD310E-7E1B-0E48-BB1F-F528367A0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  <p:pic>
        <p:nvPicPr>
          <p:cNvPr id="19" name="Bilde 18">
            <a:extLst>
              <a:ext uri="{FF2B5EF4-FFF2-40B4-BE49-F238E27FC236}">
                <a16:creationId xmlns:a16="http://schemas.microsoft.com/office/drawing/2014/main" id="{CA5D9168-EFEE-E44D-8C15-D0E4E3153E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2671" y="184051"/>
            <a:ext cx="978592" cy="342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53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E45740A-46E9-BF4A-9A66-DA87387A9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2670" y="365125"/>
            <a:ext cx="1172665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6EF5228A-7A72-F147-88D6-FEDA5D5BA0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2670" y="1825625"/>
            <a:ext cx="117266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8" name="Plassholder for dato 3">
            <a:extLst>
              <a:ext uri="{FF2B5EF4-FFF2-40B4-BE49-F238E27FC236}">
                <a16:creationId xmlns:a16="http://schemas.microsoft.com/office/drawing/2014/main" id="{5AFD3DB6-00AA-E84A-9F6D-4588725C7B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32671" y="6487395"/>
            <a:ext cx="1950141" cy="365125"/>
          </a:xfrm>
          <a:prstGeom prst="rect">
            <a:avLst/>
          </a:prstGeom>
        </p:spPr>
        <p:txBody>
          <a:bodyPr/>
          <a:lstStyle>
            <a:lvl1pPr>
              <a:defRPr sz="1000" b="0" i="0">
                <a:solidFill>
                  <a:schemeClr val="tx1"/>
                </a:solidFill>
                <a:latin typeface="Arial Nova" panose="020B0504020202020204" pitchFamily="34" charset="0"/>
              </a:defRPr>
            </a:lvl1pPr>
          </a:lstStyle>
          <a:p>
            <a:r>
              <a:rPr lang="nb-NO"/>
              <a:t>24.10.2024</a:t>
            </a:r>
          </a:p>
        </p:txBody>
      </p:sp>
      <p:sp>
        <p:nvSpPr>
          <p:cNvPr id="9" name="Plassholder for lysbildenummer 5">
            <a:extLst>
              <a:ext uri="{FF2B5EF4-FFF2-40B4-BE49-F238E27FC236}">
                <a16:creationId xmlns:a16="http://schemas.microsoft.com/office/drawing/2014/main" id="{C69B8182-B028-DF42-9343-4825E54DE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009187" y="6487394"/>
            <a:ext cx="1950141" cy="365125"/>
          </a:xfrm>
          <a:prstGeom prst="rect">
            <a:avLst/>
          </a:prstGeom>
        </p:spPr>
        <p:txBody>
          <a:bodyPr/>
          <a:lstStyle>
            <a:lvl1pPr algn="r">
              <a:defRPr sz="1000" b="0" i="0">
                <a:solidFill>
                  <a:schemeClr val="tx1"/>
                </a:solidFill>
                <a:latin typeface="Arial Nova" panose="020B0504020202020204" pitchFamily="34" charset="0"/>
              </a:defRPr>
            </a:lvl1pPr>
          </a:lstStyle>
          <a:p>
            <a:fld id="{A44FC797-D937-A44C-A100-979FB2828B3A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0494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 Nova" panose="020B05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 Nova" panose="020B05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pos="7535">
          <p15:clr>
            <a:srgbClr val="F26B43"/>
          </p15:clr>
        </p15:guide>
        <p15:guide id="3" pos="3222">
          <p15:clr>
            <a:srgbClr val="F26B43"/>
          </p15:clr>
        </p15:guide>
        <p15:guide id="4" pos="2608">
          <p15:clr>
            <a:srgbClr val="F26B43"/>
          </p15:clr>
        </p15:guide>
        <p15:guide id="5" pos="1993">
          <p15:clr>
            <a:srgbClr val="F26B43"/>
          </p15:clr>
        </p15:guide>
        <p15:guide id="6" pos="1378">
          <p15:clr>
            <a:srgbClr val="F26B43"/>
          </p15:clr>
        </p15:guide>
        <p15:guide id="7" pos="763">
          <p15:clr>
            <a:srgbClr val="F26B43"/>
          </p15:clr>
        </p15:guide>
        <p15:guide id="8" pos="148">
          <p15:clr>
            <a:srgbClr val="F26B43"/>
          </p15:clr>
        </p15:guide>
        <p15:guide id="9" pos="4460">
          <p15:clr>
            <a:srgbClr val="F26B43"/>
          </p15:clr>
        </p15:guide>
        <p15:guide id="10" pos="5075">
          <p15:clr>
            <a:srgbClr val="F26B43"/>
          </p15:clr>
        </p15:guide>
        <p15:guide id="11" pos="5690">
          <p15:clr>
            <a:srgbClr val="F26B43"/>
          </p15:clr>
        </p15:guide>
        <p15:guide id="12" pos="6305">
          <p15:clr>
            <a:srgbClr val="F26B43"/>
          </p15:clr>
        </p15:guide>
        <p15:guide id="13" pos="692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unset over a body of water&#10;&#10;AI-generated content may be incorrect.">
            <a:extLst>
              <a:ext uri="{FF2B5EF4-FFF2-40B4-BE49-F238E27FC236}">
                <a16:creationId xmlns:a16="http://schemas.microsoft.com/office/drawing/2014/main" id="{48F44503-89CB-634F-6DBE-CD908BD55B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tel 1">
            <a:extLst>
              <a:ext uri="{FF2B5EF4-FFF2-40B4-BE49-F238E27FC236}">
                <a16:creationId xmlns:a16="http://schemas.microsoft.com/office/drawing/2014/main" id="{6E3807BE-2563-8E49-A2B4-BF390151D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642" y="4210017"/>
            <a:ext cx="7753009" cy="2097953"/>
          </a:xfrm>
        </p:spPr>
        <p:txBody>
          <a:bodyPr>
            <a:normAutofit fontScale="90000"/>
          </a:bodyPr>
          <a:lstStyle/>
          <a:p>
            <a:r>
              <a:rPr lang="nb-NO" sz="3600" b="1" dirty="0" err="1"/>
              <a:t>Allocation</a:t>
            </a:r>
            <a:r>
              <a:rPr lang="nb-NO" sz="3600" b="1" dirty="0"/>
              <a:t> and </a:t>
            </a:r>
            <a:r>
              <a:rPr lang="nb-NO" sz="3600" b="1" dirty="0" err="1"/>
              <a:t>Impact</a:t>
            </a:r>
            <a:r>
              <a:rPr lang="nb-NO" sz="3600" b="1" dirty="0"/>
              <a:t> Report for Flekkefjord Sparebank Green Portfolio</a:t>
            </a:r>
            <a:br>
              <a:rPr lang="nb-NO" sz="3600" dirty="0"/>
            </a:br>
            <a:br>
              <a:rPr lang="nb-NO" sz="3600" dirty="0"/>
            </a:br>
            <a:r>
              <a:rPr lang="nb-NO" sz="2200" dirty="0" err="1"/>
              <a:t>Portfolio</a:t>
            </a:r>
            <a:r>
              <a:rPr lang="nb-NO" sz="2200" dirty="0"/>
              <a:t> date | 31.12.2025</a:t>
            </a:r>
            <a:endParaRPr lang="nb-NO" sz="3600" dirty="0"/>
          </a:p>
        </p:txBody>
      </p:sp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03F5032C-9BBA-0867-8178-79A8D55899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092" y="138405"/>
            <a:ext cx="4152693" cy="174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161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>
            <a:extLst>
              <a:ext uri="{FF2B5EF4-FFF2-40B4-BE49-F238E27FC236}">
                <a16:creationId xmlns:a16="http://schemas.microsoft.com/office/drawing/2014/main" id="{BAB7D636-CAD5-ECC4-D51C-813050EC2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 err="1"/>
              <a:t>Alloction</a:t>
            </a:r>
            <a:r>
              <a:rPr lang="nb-NO" sz="3600" dirty="0"/>
              <a:t> Report</a:t>
            </a:r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AEC75E0F-3B78-1090-8FC9-DA200CA5F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70" y="1770932"/>
            <a:ext cx="11726657" cy="7135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Portfolio </a:t>
            </a:r>
            <a:r>
              <a:rPr lang="nb-NO" sz="2000" dirty="0" err="1"/>
              <a:t>based</a:t>
            </a:r>
            <a:r>
              <a:rPr lang="nb-NO" sz="2000" dirty="0"/>
              <a:t> green </a:t>
            </a:r>
            <a:r>
              <a:rPr lang="nb-NO" sz="2000" dirty="0" err="1"/>
              <a:t>bond</a:t>
            </a:r>
            <a:r>
              <a:rPr lang="nb-NO" sz="2000" dirty="0"/>
              <a:t> report </a:t>
            </a:r>
            <a:r>
              <a:rPr lang="nb-NO" sz="2000" dirty="0" err="1"/>
              <a:t>according</a:t>
            </a:r>
            <a:r>
              <a:rPr lang="nb-NO" sz="2000" dirty="0"/>
              <a:t> to </a:t>
            </a:r>
            <a:r>
              <a:rPr lang="nb-NO" sz="2000" dirty="0" err="1"/>
              <a:t>the</a:t>
            </a:r>
            <a:r>
              <a:rPr lang="nb-NO" sz="2000" dirty="0"/>
              <a:t> Green Finance Framework</a:t>
            </a:r>
            <a:endParaRPr lang="nb-NO" sz="1050" dirty="0"/>
          </a:p>
          <a:p>
            <a:pPr marL="0" indent="0">
              <a:buNone/>
            </a:pPr>
            <a:r>
              <a:rPr lang="nb-NO" sz="1200" dirty="0"/>
              <a:t>Portfolio date 31.12.25 </a:t>
            </a:r>
          </a:p>
          <a:p>
            <a:endParaRPr lang="nb-NO" sz="2000" dirty="0"/>
          </a:p>
          <a:p>
            <a:pPr marL="0" indent="0">
              <a:buNone/>
            </a:pPr>
            <a:endParaRPr lang="nb-NO" sz="2000" dirty="0">
              <a:solidFill>
                <a:srgbClr val="FF0000"/>
              </a:solidFill>
            </a:endParaRPr>
          </a:p>
          <a:p>
            <a:endParaRPr lang="nb-NO" sz="2000" dirty="0">
              <a:solidFill>
                <a:srgbClr val="FF0000"/>
              </a:solidFill>
            </a:endParaRP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91C3FE7-3154-6D72-0C5B-4BAE4C98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4FC797-D937-A44C-A100-979FB2828B3A}" type="slidenum">
              <a:rPr kumimoji="0" lang="nb-NO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F9F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nb-NO" sz="1000" b="0" i="0" u="none" strike="noStrike" kern="1200" cap="none" spc="0" normalizeH="0" baseline="0" noProof="0">
              <a:ln>
                <a:noFill/>
              </a:ln>
              <a:solidFill>
                <a:srgbClr val="000F9F"/>
              </a:solidFill>
              <a:effectLst/>
              <a:uLnTx/>
              <a:uFillTx/>
              <a:latin typeface="Arial Nova" panose="020B0504020202020204" pitchFamily="34" charset="0"/>
              <a:ea typeface="+mn-ea"/>
              <a:cs typeface="+mn-cs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58CF45A-6915-6C0D-98CF-B0202F9DB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816975"/>
              </p:ext>
            </p:extLst>
          </p:nvPr>
        </p:nvGraphicFramePr>
        <p:xfrm>
          <a:off x="311801" y="2543337"/>
          <a:ext cx="11554134" cy="2377440"/>
        </p:xfrm>
        <a:graphic>
          <a:graphicData uri="http://schemas.openxmlformats.org/drawingml/2006/table">
            <a:tbl>
              <a:tblPr/>
              <a:tblGrid>
                <a:gridCol w="3512853">
                  <a:extLst>
                    <a:ext uri="{9D8B030D-6E8A-4147-A177-3AD203B41FA5}">
                      <a16:colId xmlns:a16="http://schemas.microsoft.com/office/drawing/2014/main" val="1544526751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3588248211"/>
                    </a:ext>
                  </a:extLst>
                </a:gridCol>
                <a:gridCol w="3739859">
                  <a:extLst>
                    <a:ext uri="{9D8B030D-6E8A-4147-A177-3AD203B41FA5}">
                      <a16:colId xmlns:a16="http://schemas.microsoft.com/office/drawing/2014/main" val="4157083650"/>
                    </a:ext>
                  </a:extLst>
                </a:gridCol>
                <a:gridCol w="1285296">
                  <a:extLst>
                    <a:ext uri="{9D8B030D-6E8A-4147-A177-3AD203B41FA5}">
                      <a16:colId xmlns:a16="http://schemas.microsoft.com/office/drawing/2014/main" val="2375644328"/>
                    </a:ext>
                  </a:extLst>
                </a:gridCol>
                <a:gridCol w="1758826">
                  <a:extLst>
                    <a:ext uri="{9D8B030D-6E8A-4147-A177-3AD203B41FA5}">
                      <a16:colId xmlns:a16="http://schemas.microsoft.com/office/drawing/2014/main" val="843165698"/>
                    </a:ext>
                  </a:extLst>
                </a:gridCol>
              </a:tblGrid>
              <a:tr h="480060"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Eligible</a:t>
                      </a:r>
                      <a:r>
                        <a:rPr lang="nb-N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Project </a:t>
                      </a:r>
                      <a:r>
                        <a:rPr lang="nb-N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Category</a:t>
                      </a:r>
                      <a:b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</a:b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(a)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Signed</a:t>
                      </a:r>
                      <a:r>
                        <a:rPr lang="nb-N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</a:t>
                      </a:r>
                      <a:r>
                        <a:rPr lang="nb-N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Amount</a:t>
                      </a:r>
                      <a:b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</a:b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(b)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Green Bond </a:t>
                      </a:r>
                      <a:r>
                        <a:rPr lang="nb-N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Outstanding</a:t>
                      </a:r>
                      <a:b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</a:b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(c)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Allocation </a:t>
                      </a:r>
                      <a:b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</a:br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(d)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Issued Amount</a:t>
                      </a:r>
                      <a:b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</a:br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(e)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600538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Flekkefjord Sparebank (Covered and Senior Bonds)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NOK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NOK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84208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Green residential buildings in Norway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             1.600.000.000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  FRN Flekkefjord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SpB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Green Senior Bond 25/30 (NO0013582601)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18,75 %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                                     300.000.000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27841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FRN Flekkefjord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SpB</a:t>
                      </a: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Green Senior Bond 25/28 (NO0013484733)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25 %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                                     400.000.000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713832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            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  FRN Flekkefjord </a:t>
                      </a:r>
                      <a:r>
                        <a:rPr lang="en-US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SpB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Green Covered Bond 24/27 (NO0013311977)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25 %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                                     400.000.000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709367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FRN Flekkefjord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SpB</a:t>
                      </a: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Green Senior Bond 23/28 (NO0013019042)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25 %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                                     400.000.000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8794819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Total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              1.600.000.000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93,75 %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                                      1.500.000.000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98322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4146225B-0E21-5E13-90DF-E4B02E318E6E}"/>
              </a:ext>
            </a:extLst>
          </p:cNvPr>
          <p:cNvSpPr txBox="1"/>
          <p:nvPr/>
        </p:nvSpPr>
        <p:spPr>
          <a:xfrm>
            <a:off x="311801" y="5471731"/>
            <a:ext cx="109374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nb-NO" sz="1200" dirty="0" err="1"/>
              <a:t>Eligible</a:t>
            </a:r>
            <a:r>
              <a:rPr lang="nb-NO" sz="1200" dirty="0"/>
              <a:t> </a:t>
            </a:r>
            <a:r>
              <a:rPr lang="nb-NO" sz="1200" dirty="0" err="1"/>
              <a:t>category</a:t>
            </a:r>
            <a:r>
              <a:rPr lang="nb-NO" sz="1200" dirty="0"/>
              <a:t>. The </a:t>
            </a:r>
            <a:r>
              <a:rPr lang="nb-NO" sz="1200" dirty="0" err="1"/>
              <a:t>other</a:t>
            </a:r>
            <a:r>
              <a:rPr lang="nb-NO" sz="1200" dirty="0"/>
              <a:t> </a:t>
            </a:r>
            <a:r>
              <a:rPr lang="nb-NO" sz="1200" dirty="0" err="1"/>
              <a:t>categories</a:t>
            </a:r>
            <a:r>
              <a:rPr lang="nb-NO" sz="1200" dirty="0"/>
              <a:t> </a:t>
            </a:r>
            <a:r>
              <a:rPr lang="nb-NO" sz="1200" dirty="0" err="1"/>
              <a:t>defined</a:t>
            </a:r>
            <a:r>
              <a:rPr lang="nb-NO" sz="1200" dirty="0"/>
              <a:t> in </a:t>
            </a:r>
            <a:r>
              <a:rPr lang="nb-NO" sz="1200" dirty="0" err="1"/>
              <a:t>the</a:t>
            </a:r>
            <a:r>
              <a:rPr lang="nb-NO" sz="1200" dirty="0"/>
              <a:t> Green Finance Framework </a:t>
            </a:r>
            <a:r>
              <a:rPr lang="nb-NO" sz="1200" dirty="0" err="1"/>
              <a:t>are</a:t>
            </a:r>
            <a:r>
              <a:rPr lang="nb-NO" sz="1200" dirty="0"/>
              <a:t> non-</a:t>
            </a:r>
            <a:r>
              <a:rPr lang="nb-NO" sz="1200" dirty="0" err="1"/>
              <a:t>active</a:t>
            </a:r>
            <a:endParaRPr lang="nb-NO" sz="1200" dirty="0"/>
          </a:p>
          <a:p>
            <a:pPr marL="342900" indent="-342900">
              <a:buAutoNum type="alphaLcParenBoth"/>
            </a:pPr>
            <a:r>
              <a:rPr lang="nb-NO" sz="1200" dirty="0" err="1"/>
              <a:t>Signed</a:t>
            </a:r>
            <a:r>
              <a:rPr lang="nb-NO" sz="1200" dirty="0"/>
              <a:t> </a:t>
            </a:r>
            <a:r>
              <a:rPr lang="nb-NO" sz="1200" dirty="0" err="1"/>
              <a:t>amount</a:t>
            </a:r>
            <a:r>
              <a:rPr lang="nb-NO" sz="1200" dirty="0"/>
              <a:t> </a:t>
            </a:r>
            <a:r>
              <a:rPr lang="nb-NO" sz="1200" dirty="0" err="1"/>
              <a:t>represents</a:t>
            </a:r>
            <a:r>
              <a:rPr lang="nb-NO" sz="1200" dirty="0"/>
              <a:t> </a:t>
            </a:r>
            <a:r>
              <a:rPr lang="nb-NO" sz="1200" dirty="0" err="1"/>
              <a:t>the</a:t>
            </a:r>
            <a:r>
              <a:rPr lang="nb-NO" sz="1200" dirty="0"/>
              <a:t> </a:t>
            </a:r>
            <a:r>
              <a:rPr lang="nb-NO" sz="1200" dirty="0" err="1"/>
              <a:t>amount</a:t>
            </a:r>
            <a:r>
              <a:rPr lang="nb-NO" sz="1200" dirty="0"/>
              <a:t> </a:t>
            </a:r>
            <a:r>
              <a:rPr lang="nb-NO" sz="1200" dirty="0" err="1"/>
              <a:t>legally</a:t>
            </a:r>
            <a:r>
              <a:rPr lang="nb-NO" sz="1200" dirty="0"/>
              <a:t> </a:t>
            </a:r>
            <a:r>
              <a:rPr lang="nb-NO" sz="1200" dirty="0" err="1"/>
              <a:t>committed</a:t>
            </a:r>
            <a:r>
              <a:rPr lang="nb-NO" sz="1200" dirty="0"/>
              <a:t> by </a:t>
            </a:r>
            <a:r>
              <a:rPr lang="nb-NO" sz="1200" dirty="0" err="1"/>
              <a:t>the</a:t>
            </a:r>
            <a:r>
              <a:rPr lang="nb-NO" sz="1200" dirty="0"/>
              <a:t> </a:t>
            </a:r>
            <a:r>
              <a:rPr lang="nb-NO" sz="1200" dirty="0" err="1"/>
              <a:t>issuer</a:t>
            </a:r>
            <a:r>
              <a:rPr lang="nb-NO" sz="1200" dirty="0"/>
              <a:t> for </a:t>
            </a:r>
            <a:r>
              <a:rPr lang="nb-NO" sz="1200" dirty="0" err="1"/>
              <a:t>the</a:t>
            </a:r>
            <a:r>
              <a:rPr lang="nb-NO" sz="1200" dirty="0"/>
              <a:t> </a:t>
            </a:r>
            <a:r>
              <a:rPr lang="nb-NO" sz="1200" dirty="0" err="1"/>
              <a:t>portfolio</a:t>
            </a:r>
            <a:r>
              <a:rPr lang="nb-NO" sz="1200" dirty="0"/>
              <a:t> </a:t>
            </a:r>
            <a:r>
              <a:rPr lang="nb-NO" sz="1200" dirty="0" err="1"/>
              <a:t>components</a:t>
            </a:r>
            <a:r>
              <a:rPr lang="nb-NO" sz="1200" dirty="0"/>
              <a:t> </a:t>
            </a:r>
            <a:r>
              <a:rPr lang="nb-NO" sz="1200" dirty="0" err="1"/>
              <a:t>eligible</a:t>
            </a:r>
            <a:r>
              <a:rPr lang="nb-NO" sz="1200" dirty="0"/>
              <a:t> for Green Bond </a:t>
            </a:r>
            <a:r>
              <a:rPr lang="nb-NO" sz="1200" dirty="0" err="1"/>
              <a:t>financing</a:t>
            </a:r>
            <a:endParaRPr lang="nb-NO" sz="1200" dirty="0"/>
          </a:p>
          <a:p>
            <a:pPr marL="342900" indent="-342900">
              <a:buAutoNum type="alphaLcParenBoth"/>
            </a:pPr>
            <a:r>
              <a:rPr lang="nb-NO" sz="1200" dirty="0" err="1"/>
              <a:t>Outstanding</a:t>
            </a:r>
            <a:r>
              <a:rPr lang="nb-NO" sz="1200" dirty="0"/>
              <a:t> </a:t>
            </a:r>
            <a:r>
              <a:rPr lang="nb-NO" sz="1200" dirty="0" err="1"/>
              <a:t>bond</a:t>
            </a:r>
            <a:r>
              <a:rPr lang="nb-NO" sz="1200" dirty="0"/>
              <a:t> </a:t>
            </a:r>
            <a:r>
              <a:rPr lang="nb-NO" sz="1200" dirty="0" err="1"/>
              <a:t>issued</a:t>
            </a:r>
            <a:r>
              <a:rPr lang="nb-NO" sz="1200" dirty="0"/>
              <a:t> under </a:t>
            </a:r>
            <a:r>
              <a:rPr lang="nb-NO" sz="1200" dirty="0" err="1"/>
              <a:t>the</a:t>
            </a:r>
            <a:r>
              <a:rPr lang="nb-NO" sz="1200" dirty="0"/>
              <a:t> green </a:t>
            </a:r>
            <a:r>
              <a:rPr lang="nb-NO" sz="1200" dirty="0" err="1"/>
              <a:t>bond</a:t>
            </a:r>
            <a:r>
              <a:rPr lang="nb-NO" sz="1200" dirty="0"/>
              <a:t> </a:t>
            </a:r>
            <a:r>
              <a:rPr lang="nb-NO" sz="1200" dirty="0" err="1"/>
              <a:t>programme</a:t>
            </a:r>
            <a:endParaRPr lang="nb-NO" sz="1200" dirty="0"/>
          </a:p>
          <a:p>
            <a:pPr marL="342900" indent="-342900">
              <a:buAutoNum type="alphaLcParenBoth"/>
            </a:pPr>
            <a:r>
              <a:rPr lang="nb-NO" sz="1200" dirty="0" err="1"/>
              <a:t>Percentage</a:t>
            </a:r>
            <a:r>
              <a:rPr lang="nb-NO" sz="1200" dirty="0"/>
              <a:t> </a:t>
            </a:r>
            <a:r>
              <a:rPr lang="nb-NO" sz="1200" dirty="0" err="1"/>
              <a:t>of</a:t>
            </a:r>
            <a:r>
              <a:rPr lang="nb-NO" sz="1200" dirty="0"/>
              <a:t> </a:t>
            </a:r>
            <a:r>
              <a:rPr lang="nb-NO" sz="1200" dirty="0" err="1"/>
              <a:t>Eligible</a:t>
            </a:r>
            <a:r>
              <a:rPr lang="nb-NO" sz="1200" dirty="0"/>
              <a:t> Green Project </a:t>
            </a:r>
            <a:r>
              <a:rPr lang="nb-NO" sz="1200" dirty="0" err="1"/>
              <a:t>portfolio</a:t>
            </a:r>
            <a:r>
              <a:rPr lang="nb-NO" sz="1200" dirty="0"/>
              <a:t> </a:t>
            </a:r>
            <a:r>
              <a:rPr lang="nb-NO" sz="1200" dirty="0" err="1"/>
              <a:t>allocated</a:t>
            </a:r>
            <a:r>
              <a:rPr lang="nb-NO" sz="1200" dirty="0"/>
              <a:t> to </a:t>
            </a:r>
            <a:r>
              <a:rPr lang="nb-NO" sz="1200" dirty="0" err="1"/>
              <a:t>net</a:t>
            </a:r>
            <a:r>
              <a:rPr lang="nb-NO" sz="1200" dirty="0"/>
              <a:t> </a:t>
            </a:r>
            <a:r>
              <a:rPr lang="nb-NO" sz="1200" dirty="0" err="1"/>
              <a:t>proceeds</a:t>
            </a:r>
            <a:r>
              <a:rPr lang="nb-NO" sz="1200" dirty="0"/>
              <a:t> </a:t>
            </a:r>
            <a:r>
              <a:rPr lang="nb-NO" sz="1200" dirty="0" err="1"/>
              <a:t>of</a:t>
            </a:r>
            <a:r>
              <a:rPr lang="nb-NO" sz="1200" dirty="0"/>
              <a:t> green </a:t>
            </a:r>
            <a:r>
              <a:rPr lang="nb-NO" sz="1200" dirty="0" err="1"/>
              <a:t>funding</a:t>
            </a:r>
            <a:endParaRPr lang="nb-NO" sz="1200" dirty="0"/>
          </a:p>
          <a:p>
            <a:pPr marL="342900" indent="-342900">
              <a:buAutoNum type="alphaLcParenBoth"/>
            </a:pPr>
            <a:r>
              <a:rPr lang="nb-NO" sz="1200" dirty="0"/>
              <a:t>The </a:t>
            </a:r>
            <a:r>
              <a:rPr lang="nb-NO" sz="1200" dirty="0" err="1"/>
              <a:t>issued</a:t>
            </a:r>
            <a:r>
              <a:rPr lang="nb-NO" sz="1200" dirty="0"/>
              <a:t> </a:t>
            </a:r>
            <a:r>
              <a:rPr lang="nb-NO" sz="1200" dirty="0" err="1"/>
              <a:t>amount</a:t>
            </a:r>
            <a:r>
              <a:rPr lang="nb-NO" sz="1200" dirty="0"/>
              <a:t> in NOK </a:t>
            </a:r>
            <a:r>
              <a:rPr lang="nb-NO" sz="1200" dirty="0" err="1"/>
              <a:t>represents</a:t>
            </a:r>
            <a:r>
              <a:rPr lang="nb-NO" sz="1200" dirty="0"/>
              <a:t> </a:t>
            </a:r>
            <a:r>
              <a:rPr lang="nb-NO" sz="1200" dirty="0" err="1"/>
              <a:t>the</a:t>
            </a:r>
            <a:r>
              <a:rPr lang="nb-NO" sz="1200" dirty="0"/>
              <a:t> </a:t>
            </a:r>
            <a:r>
              <a:rPr lang="nb-NO" sz="1200" dirty="0" err="1"/>
              <a:t>hedged</a:t>
            </a:r>
            <a:r>
              <a:rPr lang="nb-NO" sz="1200" dirty="0"/>
              <a:t> </a:t>
            </a:r>
            <a:r>
              <a:rPr lang="nb-NO" sz="1200" dirty="0" err="1"/>
              <a:t>amount</a:t>
            </a:r>
            <a:r>
              <a:rPr lang="nb-NO" sz="1200" dirty="0"/>
              <a:t> in NOK, 100 % is </a:t>
            </a:r>
            <a:r>
              <a:rPr lang="nb-NO" sz="1200" dirty="0" err="1"/>
              <a:t>hedged</a:t>
            </a:r>
            <a:r>
              <a:rPr lang="nb-NO" sz="1200" dirty="0"/>
              <a:t> </a:t>
            </a:r>
            <a:r>
              <a:rPr lang="nb-NO" sz="1200" dirty="0" err="1"/>
              <a:t>until</a:t>
            </a:r>
            <a:r>
              <a:rPr lang="nb-NO" sz="1200" dirty="0"/>
              <a:t> </a:t>
            </a:r>
            <a:r>
              <a:rPr lang="nb-NO" sz="1200" dirty="0" err="1"/>
              <a:t>maturity</a:t>
            </a:r>
            <a:endParaRPr lang="nb-NO" sz="1200" dirty="0"/>
          </a:p>
        </p:txBody>
      </p:sp>
    </p:spTree>
    <p:extLst>
      <p:ext uri="{BB962C8B-B14F-4D97-AF65-F5344CB8AC3E}">
        <p14:creationId xmlns:p14="http://schemas.microsoft.com/office/powerpoint/2010/main" val="1236643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tel 6">
            <a:extLst>
              <a:ext uri="{FF2B5EF4-FFF2-40B4-BE49-F238E27FC236}">
                <a16:creationId xmlns:a16="http://schemas.microsoft.com/office/drawing/2014/main" id="{BAB7D636-CAD5-ECC4-D51C-813050EC27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 err="1"/>
              <a:t>Impact</a:t>
            </a:r>
            <a:r>
              <a:rPr lang="nb-NO" sz="3600" dirty="0"/>
              <a:t> Report</a:t>
            </a:r>
          </a:p>
        </p:txBody>
      </p:sp>
      <p:sp>
        <p:nvSpPr>
          <p:cNvPr id="8" name="Plassholder for innhold 7">
            <a:extLst>
              <a:ext uri="{FF2B5EF4-FFF2-40B4-BE49-F238E27FC236}">
                <a16:creationId xmlns:a16="http://schemas.microsoft.com/office/drawing/2014/main" id="{AEC75E0F-3B78-1090-8FC9-DA200CA5F5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70" y="1770932"/>
            <a:ext cx="11726657" cy="9810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sz="2000" dirty="0"/>
              <a:t>Portfolio </a:t>
            </a:r>
            <a:r>
              <a:rPr lang="nb-NO" sz="2000" dirty="0" err="1"/>
              <a:t>based</a:t>
            </a:r>
            <a:r>
              <a:rPr lang="nb-NO" sz="2000" dirty="0"/>
              <a:t> green </a:t>
            </a:r>
            <a:r>
              <a:rPr lang="nb-NO" sz="2000" dirty="0" err="1"/>
              <a:t>bond</a:t>
            </a:r>
            <a:r>
              <a:rPr lang="nb-NO" sz="2000" dirty="0"/>
              <a:t> report </a:t>
            </a:r>
            <a:r>
              <a:rPr lang="nb-NO" sz="2000" dirty="0" err="1"/>
              <a:t>according</a:t>
            </a:r>
            <a:r>
              <a:rPr lang="nb-NO" sz="2000" dirty="0"/>
              <a:t> to </a:t>
            </a:r>
            <a:r>
              <a:rPr lang="nb-NO" sz="2000" dirty="0" err="1"/>
              <a:t>the</a:t>
            </a:r>
            <a:r>
              <a:rPr lang="nb-NO" sz="2000" dirty="0"/>
              <a:t> Green Finance Framework</a:t>
            </a:r>
            <a:endParaRPr lang="nb-NO" sz="1050" dirty="0"/>
          </a:p>
          <a:p>
            <a:pPr marL="0" indent="0">
              <a:buNone/>
            </a:pPr>
            <a:r>
              <a:rPr lang="nb-NO" sz="1200" dirty="0"/>
              <a:t>Portfolio date 31.12.25 </a:t>
            </a:r>
          </a:p>
          <a:p>
            <a:endParaRPr lang="nb-NO" sz="2000" dirty="0"/>
          </a:p>
          <a:p>
            <a:pPr marL="0" indent="0">
              <a:buNone/>
            </a:pPr>
            <a:endParaRPr lang="nb-NO" sz="2000" dirty="0">
              <a:solidFill>
                <a:srgbClr val="FF0000"/>
              </a:solidFill>
            </a:endParaRPr>
          </a:p>
          <a:p>
            <a:endParaRPr lang="nb-NO" sz="2000" dirty="0">
              <a:solidFill>
                <a:srgbClr val="FF0000"/>
              </a:solidFill>
            </a:endParaRPr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91C3FE7-3154-6D72-0C5B-4BAE4C9840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4FC797-D937-A44C-A100-979FB2828B3A}" type="slidenum">
              <a:rPr kumimoji="0" lang="nb-NO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F9F"/>
                </a:solidFill>
                <a:effectLst/>
                <a:uLnTx/>
                <a:uFillTx/>
                <a:latin typeface="Arial Nova" panose="020B050402020202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nb-NO" sz="1000" b="0" i="0" u="none" strike="noStrike" kern="1200" cap="none" spc="0" normalizeH="0" baseline="0" noProof="0">
              <a:ln>
                <a:noFill/>
              </a:ln>
              <a:solidFill>
                <a:srgbClr val="000F9F"/>
              </a:solidFill>
              <a:effectLst/>
              <a:uLnTx/>
              <a:uFillTx/>
              <a:latin typeface="Arial Nova" panose="020B0504020202020204" pitchFamily="34" charset="0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46225B-0E21-5E13-90DF-E4B02E318E6E}"/>
              </a:ext>
            </a:extLst>
          </p:cNvPr>
          <p:cNvSpPr txBox="1"/>
          <p:nvPr/>
        </p:nvSpPr>
        <p:spPr>
          <a:xfrm>
            <a:off x="311801" y="4853354"/>
            <a:ext cx="109374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arenBoth"/>
            </a:pPr>
            <a:r>
              <a:rPr lang="nb-NO" sz="1200" dirty="0" err="1"/>
              <a:t>Eligible</a:t>
            </a:r>
            <a:r>
              <a:rPr lang="nb-NO" sz="1200" dirty="0"/>
              <a:t> </a:t>
            </a:r>
            <a:r>
              <a:rPr lang="nb-NO" sz="1200" dirty="0" err="1"/>
              <a:t>category</a:t>
            </a:r>
            <a:r>
              <a:rPr lang="nb-NO" sz="1200" dirty="0"/>
              <a:t>. The </a:t>
            </a:r>
            <a:r>
              <a:rPr lang="nb-NO" sz="1200" dirty="0" err="1"/>
              <a:t>other</a:t>
            </a:r>
            <a:r>
              <a:rPr lang="nb-NO" sz="1200" dirty="0"/>
              <a:t> </a:t>
            </a:r>
            <a:r>
              <a:rPr lang="nb-NO" sz="1200" dirty="0" err="1"/>
              <a:t>categories</a:t>
            </a:r>
            <a:r>
              <a:rPr lang="nb-NO" sz="1200" dirty="0"/>
              <a:t> </a:t>
            </a:r>
            <a:r>
              <a:rPr lang="nb-NO" sz="1200" dirty="0" err="1"/>
              <a:t>defined</a:t>
            </a:r>
            <a:r>
              <a:rPr lang="nb-NO" sz="1200" dirty="0"/>
              <a:t> in </a:t>
            </a:r>
            <a:r>
              <a:rPr lang="nb-NO" sz="1200" dirty="0" err="1"/>
              <a:t>the</a:t>
            </a:r>
            <a:r>
              <a:rPr lang="nb-NO" sz="1200" dirty="0"/>
              <a:t> Green Finance Framework </a:t>
            </a:r>
            <a:r>
              <a:rPr lang="nb-NO" sz="1200" dirty="0" err="1"/>
              <a:t>are</a:t>
            </a:r>
            <a:r>
              <a:rPr lang="nb-NO" sz="1200" dirty="0"/>
              <a:t> non-</a:t>
            </a:r>
            <a:r>
              <a:rPr lang="nb-NO" sz="1200" dirty="0" err="1"/>
              <a:t>active</a:t>
            </a:r>
            <a:endParaRPr lang="nb-NO" sz="1200" dirty="0"/>
          </a:p>
          <a:p>
            <a:pPr marL="342900" indent="-342900">
              <a:buAutoNum type="alphaLcParenBoth"/>
            </a:pPr>
            <a:r>
              <a:rPr lang="nb-NO" sz="1200" dirty="0" err="1"/>
              <a:t>Signed</a:t>
            </a:r>
            <a:r>
              <a:rPr lang="nb-NO" sz="1200" dirty="0"/>
              <a:t> </a:t>
            </a:r>
            <a:r>
              <a:rPr lang="nb-NO" sz="1200" dirty="0" err="1"/>
              <a:t>amount</a:t>
            </a:r>
            <a:r>
              <a:rPr lang="nb-NO" sz="1200" dirty="0"/>
              <a:t> </a:t>
            </a:r>
            <a:r>
              <a:rPr lang="nb-NO" sz="1200" dirty="0" err="1"/>
              <a:t>represents</a:t>
            </a:r>
            <a:r>
              <a:rPr lang="nb-NO" sz="1200" dirty="0"/>
              <a:t> </a:t>
            </a:r>
            <a:r>
              <a:rPr lang="nb-NO" sz="1200" dirty="0" err="1"/>
              <a:t>the</a:t>
            </a:r>
            <a:r>
              <a:rPr lang="nb-NO" sz="1200" dirty="0"/>
              <a:t> </a:t>
            </a:r>
            <a:r>
              <a:rPr lang="nb-NO" sz="1200" dirty="0" err="1"/>
              <a:t>amount</a:t>
            </a:r>
            <a:r>
              <a:rPr lang="nb-NO" sz="1200" dirty="0"/>
              <a:t> </a:t>
            </a:r>
            <a:r>
              <a:rPr lang="nb-NO" sz="1200" dirty="0" err="1"/>
              <a:t>legally</a:t>
            </a:r>
            <a:r>
              <a:rPr lang="nb-NO" sz="1200" dirty="0"/>
              <a:t> </a:t>
            </a:r>
            <a:r>
              <a:rPr lang="nb-NO" sz="1200" dirty="0" err="1"/>
              <a:t>committed</a:t>
            </a:r>
            <a:r>
              <a:rPr lang="nb-NO" sz="1200" dirty="0"/>
              <a:t> by </a:t>
            </a:r>
            <a:r>
              <a:rPr lang="nb-NO" sz="1200" dirty="0" err="1"/>
              <a:t>the</a:t>
            </a:r>
            <a:r>
              <a:rPr lang="nb-NO" sz="1200" dirty="0"/>
              <a:t> </a:t>
            </a:r>
            <a:r>
              <a:rPr lang="nb-NO" sz="1200" dirty="0" err="1"/>
              <a:t>issuer</a:t>
            </a:r>
            <a:r>
              <a:rPr lang="nb-NO" sz="1200" dirty="0"/>
              <a:t> for </a:t>
            </a:r>
            <a:r>
              <a:rPr lang="nb-NO" sz="1200" dirty="0" err="1"/>
              <a:t>the</a:t>
            </a:r>
            <a:r>
              <a:rPr lang="nb-NO" sz="1200" dirty="0"/>
              <a:t> </a:t>
            </a:r>
            <a:r>
              <a:rPr lang="nb-NO" sz="1200" dirty="0" err="1"/>
              <a:t>portfolio</a:t>
            </a:r>
            <a:r>
              <a:rPr lang="nb-NO" sz="1200" dirty="0"/>
              <a:t> </a:t>
            </a:r>
            <a:r>
              <a:rPr lang="nb-NO" sz="1200" dirty="0" err="1"/>
              <a:t>components</a:t>
            </a:r>
            <a:r>
              <a:rPr lang="nb-NO" sz="1200" dirty="0"/>
              <a:t> </a:t>
            </a:r>
            <a:r>
              <a:rPr lang="nb-NO" sz="1200" dirty="0" err="1"/>
              <a:t>eligible</a:t>
            </a:r>
            <a:r>
              <a:rPr lang="nb-NO" sz="1200" dirty="0"/>
              <a:t> for Green Bond </a:t>
            </a:r>
            <a:r>
              <a:rPr lang="nb-NO" sz="1200" dirty="0" err="1"/>
              <a:t>financing</a:t>
            </a:r>
            <a:endParaRPr lang="nb-NO" sz="1200" dirty="0"/>
          </a:p>
          <a:p>
            <a:pPr>
              <a:tabLst>
                <a:tab pos="355600" algn="l"/>
              </a:tabLst>
            </a:pPr>
            <a:r>
              <a:rPr lang="nb-NO" sz="1200" dirty="0"/>
              <a:t>(c) 	</a:t>
            </a:r>
            <a:r>
              <a:rPr lang="nb-NO" sz="1200" dirty="0" err="1"/>
              <a:t>Emission</a:t>
            </a:r>
            <a:r>
              <a:rPr lang="nb-NO" sz="1200" dirty="0"/>
              <a:t> </a:t>
            </a:r>
            <a:r>
              <a:rPr lang="nb-NO" sz="1200" dirty="0" err="1"/>
              <a:t>avoidance</a:t>
            </a:r>
            <a:r>
              <a:rPr lang="nb-NO" sz="1200" dirty="0"/>
              <a:t> due to for energy </a:t>
            </a:r>
            <a:r>
              <a:rPr lang="nb-NO" sz="1200" dirty="0" err="1"/>
              <a:t>savings</a:t>
            </a:r>
            <a:endParaRPr lang="nb-NO" sz="1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16844C4-ADFA-AA74-01B0-D5DA4CCE4F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781349"/>
              </p:ext>
            </p:extLst>
          </p:nvPr>
        </p:nvGraphicFramePr>
        <p:xfrm>
          <a:off x="311801" y="3002197"/>
          <a:ext cx="6515100" cy="1243315"/>
        </p:xfrm>
        <a:graphic>
          <a:graphicData uri="http://schemas.openxmlformats.org/drawingml/2006/table">
            <a:tbl>
              <a:tblPr/>
              <a:tblGrid>
                <a:gridCol w="3098800">
                  <a:extLst>
                    <a:ext uri="{9D8B030D-6E8A-4147-A177-3AD203B41FA5}">
                      <a16:colId xmlns:a16="http://schemas.microsoft.com/office/drawing/2014/main" val="2639932037"/>
                    </a:ext>
                  </a:extLst>
                </a:gridCol>
                <a:gridCol w="1358900">
                  <a:extLst>
                    <a:ext uri="{9D8B030D-6E8A-4147-A177-3AD203B41FA5}">
                      <a16:colId xmlns:a16="http://schemas.microsoft.com/office/drawing/2014/main" val="1491699253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3809213873"/>
                    </a:ext>
                  </a:extLst>
                </a:gridCol>
              </a:tblGrid>
              <a:tr h="418011"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Eligible</a:t>
                      </a:r>
                      <a:r>
                        <a:rPr lang="nb-N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Project </a:t>
                      </a:r>
                      <a:r>
                        <a:rPr lang="nb-N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Category</a:t>
                      </a:r>
                      <a:b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</a:b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(a)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Signed Amount</a:t>
                      </a:r>
                      <a:b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</a:br>
                      <a:r>
                        <a:rPr lang="nb-NO" sz="1100" b="0" i="0" u="none" strike="noStrike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(b)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Annual</a:t>
                      </a:r>
                      <a:r>
                        <a:rPr lang="nb-N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</a:t>
                      </a:r>
                      <a:r>
                        <a:rPr lang="nb-N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emission</a:t>
                      </a:r>
                      <a:r>
                        <a:rPr lang="nb-N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</a:t>
                      </a:r>
                      <a:r>
                        <a:rPr lang="nb-NO" sz="11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avoidance</a:t>
                      </a:r>
                      <a:br>
                        <a:rPr lang="nb-NO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</a:b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(</a:t>
                      </a:r>
                      <a:r>
                        <a:rPr lang="nb-NO" sz="1100" b="0" i="0" u="none" strike="noStrike" dirty="0">
                          <a:solidFill>
                            <a:schemeClr val="tx2"/>
                          </a:solidFill>
                          <a:effectLst/>
                          <a:latin typeface="Arial Nova" panose="020B0504020202020204" pitchFamily="34" charset="0"/>
                        </a:rPr>
                        <a:t>c)</a:t>
                      </a:r>
                      <a:endParaRPr lang="nb-NO" sz="1100" b="1" i="0" u="none" strike="noStrike" dirty="0">
                        <a:solidFill>
                          <a:schemeClr val="tx2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064117"/>
                  </a:ext>
                </a:extLst>
              </a:tr>
              <a:tr h="313592">
                <a:tc>
                  <a:txBody>
                    <a:bodyPr/>
                    <a:lstStyle/>
                    <a:p>
                      <a:pPr algn="l" fontAlgn="b"/>
                      <a:r>
                        <a:rPr lang="nb-N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Residential green </a:t>
                      </a:r>
                      <a:r>
                        <a:rPr lang="nb-NO" sz="11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building</a:t>
                      </a:r>
                      <a:endParaRPr lang="nb-NO" sz="1100" b="1" i="0" u="none" strike="noStrike" dirty="0">
                        <a:solidFill>
                          <a:srgbClr val="FF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NOK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Arial Nova" panose="020B0504020202020204" pitchFamily="34" charset="0"/>
                        </a:rPr>
                        <a:t>tCO2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4398754"/>
                  </a:ext>
                </a:extLst>
              </a:tr>
              <a:tr h="51171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Green residential buildings (</a:t>
                      </a:r>
                      <a:r>
                        <a:rPr lang="en-US" sz="11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TEK10/17</a:t>
                      </a:r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                          1.600.000.000 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ova" panose="020B0504020202020204" pitchFamily="34" charset="0"/>
                      </a:endParaRPr>
                    </a:p>
                    <a:p>
                      <a:pPr algn="ctr" fontAlgn="b"/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 Nova" panose="020B0504020202020204" pitchFamily="34" charset="0"/>
                        </a:rPr>
                        <a:t>3.682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13612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48124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79146-DEB2-B65B-12DC-6F34C2CA7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Methods for </a:t>
            </a:r>
            <a:r>
              <a:rPr lang="nb-NO" sz="3600" dirty="0" err="1"/>
              <a:t>Calculation</a:t>
            </a:r>
            <a:endParaRPr lang="nb-NO" sz="36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76350D-8F8A-92F4-45DE-17EB61373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FC797-D937-A44C-A100-979FB2828B3A}" type="slidenum">
              <a:rPr lang="nb-NO" smtClean="0"/>
              <a:pPr/>
              <a:t>4</a:t>
            </a:fld>
            <a:endParaRPr lang="nb-NO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DF75BC7-6F5F-A088-254C-CC527EA68F81}"/>
              </a:ext>
            </a:extLst>
          </p:cNvPr>
          <p:cNvSpPr txBox="1"/>
          <p:nvPr/>
        </p:nvSpPr>
        <p:spPr>
          <a:xfrm>
            <a:off x="232670" y="1937594"/>
            <a:ext cx="5389684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(c) </a:t>
            </a:r>
            <a:r>
              <a:rPr lang="nb-NO" dirty="0" err="1"/>
              <a:t>Annual</a:t>
            </a:r>
            <a:r>
              <a:rPr lang="nb-NO" dirty="0"/>
              <a:t> </a:t>
            </a:r>
            <a:r>
              <a:rPr lang="nb-NO" dirty="0" err="1"/>
              <a:t>emission</a:t>
            </a:r>
            <a:r>
              <a:rPr lang="nb-NO" dirty="0"/>
              <a:t> </a:t>
            </a:r>
            <a:r>
              <a:rPr lang="nb-NO" dirty="0" err="1"/>
              <a:t>savings</a:t>
            </a:r>
            <a:r>
              <a:rPr lang="nb-NO" dirty="0"/>
              <a:t> due to </a:t>
            </a:r>
            <a:r>
              <a:rPr lang="nb-NO" dirty="0" err="1"/>
              <a:t>energy</a:t>
            </a:r>
            <a:r>
              <a:rPr lang="nb-NO" dirty="0"/>
              <a:t> </a:t>
            </a:r>
            <a:r>
              <a:rPr lang="nb-NO" dirty="0" err="1"/>
              <a:t>savings</a:t>
            </a:r>
            <a:endParaRPr lang="nb-NO" dirty="0"/>
          </a:p>
          <a:p>
            <a:endParaRPr lang="nb-NO" dirty="0"/>
          </a:p>
          <a:p>
            <a:r>
              <a:rPr lang="nb-NO" sz="1200" dirty="0"/>
              <a:t>The </a:t>
            </a:r>
            <a:r>
              <a:rPr lang="nb-NO" sz="1200" dirty="0" err="1"/>
              <a:t>method</a:t>
            </a:r>
            <a:r>
              <a:rPr lang="nb-NO" sz="1200" dirty="0"/>
              <a:t> used to </a:t>
            </a:r>
            <a:r>
              <a:rPr lang="nb-NO" sz="1200" dirty="0" err="1"/>
              <a:t>calculate</a:t>
            </a:r>
            <a:r>
              <a:rPr lang="nb-NO" sz="1200" dirty="0"/>
              <a:t> </a:t>
            </a:r>
            <a:r>
              <a:rPr lang="nb-NO" sz="1200" dirty="0" err="1"/>
              <a:t>annual</a:t>
            </a:r>
            <a:r>
              <a:rPr lang="nb-NO" sz="1200" dirty="0"/>
              <a:t> </a:t>
            </a:r>
            <a:r>
              <a:rPr lang="nb-NO" sz="1200" dirty="0" err="1"/>
              <a:t>emission</a:t>
            </a:r>
            <a:r>
              <a:rPr lang="nb-NO" sz="1200" dirty="0"/>
              <a:t> </a:t>
            </a:r>
            <a:r>
              <a:rPr lang="nb-NO" sz="1200" dirty="0" err="1"/>
              <a:t>savings</a:t>
            </a:r>
            <a:r>
              <a:rPr lang="nb-NO" sz="1200" dirty="0"/>
              <a:t> </a:t>
            </a:r>
            <a:r>
              <a:rPr lang="nb-NO" sz="1200" dirty="0" err="1"/>
              <a:t>are</a:t>
            </a:r>
            <a:r>
              <a:rPr lang="nb-NO" sz="1200" dirty="0"/>
              <a:t> </a:t>
            </a:r>
            <a:r>
              <a:rPr lang="nb-NO" sz="1200" dirty="0" err="1"/>
              <a:t>described</a:t>
            </a:r>
            <a:r>
              <a:rPr lang="nb-NO" sz="1200" dirty="0"/>
              <a:t> </a:t>
            </a:r>
            <a:r>
              <a:rPr lang="nb-NO" sz="1200" dirty="0" err="1"/>
              <a:t>below</a:t>
            </a:r>
            <a:r>
              <a:rPr lang="nb-NO" sz="1200" dirty="0"/>
              <a:t>.</a:t>
            </a:r>
          </a:p>
          <a:p>
            <a:endParaRPr lang="nb-NO" sz="1200" dirty="0"/>
          </a:p>
          <a:p>
            <a:r>
              <a:rPr lang="nb-NO" sz="1200" dirty="0"/>
              <a:t>The </a:t>
            </a:r>
            <a:r>
              <a:rPr lang="nb-NO" sz="1200" dirty="0" err="1"/>
              <a:t>average</a:t>
            </a:r>
            <a:r>
              <a:rPr lang="nb-NO" sz="1200" dirty="0"/>
              <a:t> m2 house is </a:t>
            </a:r>
            <a:r>
              <a:rPr lang="nb-NO" sz="1200" dirty="0" err="1"/>
              <a:t>approximately</a:t>
            </a:r>
            <a:r>
              <a:rPr lang="nb-NO" sz="1200" dirty="0"/>
              <a:t> 125 m2. </a:t>
            </a:r>
            <a:r>
              <a:rPr lang="nb-NO" sz="1200" dirty="0" err="1"/>
              <a:t>We</a:t>
            </a:r>
            <a:r>
              <a:rPr lang="nb-NO" sz="1200" dirty="0"/>
              <a:t> have </a:t>
            </a:r>
            <a:r>
              <a:rPr lang="nb-NO" sz="1200" dirty="0" err="1"/>
              <a:t>estimated</a:t>
            </a:r>
            <a:r>
              <a:rPr lang="nb-NO" sz="1200" dirty="0"/>
              <a:t> </a:t>
            </a:r>
            <a:r>
              <a:rPr lang="nb-NO" sz="1200" dirty="0" err="1"/>
              <a:t>that</a:t>
            </a:r>
            <a:r>
              <a:rPr lang="nb-NO" sz="1200" dirty="0"/>
              <a:t> 1 341 </a:t>
            </a:r>
            <a:r>
              <a:rPr lang="nb-NO" sz="1200" dirty="0" err="1"/>
              <a:t>loans</a:t>
            </a:r>
            <a:r>
              <a:rPr lang="nb-NO" sz="1200" dirty="0"/>
              <a:t> </a:t>
            </a:r>
            <a:r>
              <a:rPr lang="nb-NO" sz="1200" dirty="0" err="1"/>
              <a:t>qualify</a:t>
            </a:r>
            <a:r>
              <a:rPr lang="nb-NO" sz="1200" dirty="0"/>
              <a:t> for </a:t>
            </a:r>
            <a:r>
              <a:rPr lang="nb-NO" sz="1200" dirty="0" err="1"/>
              <a:t>the</a:t>
            </a:r>
            <a:r>
              <a:rPr lang="nb-NO" sz="1200" dirty="0"/>
              <a:t> Green Loan </a:t>
            </a:r>
            <a:r>
              <a:rPr lang="nb-NO" sz="1200" dirty="0" err="1"/>
              <a:t>Portofolio</a:t>
            </a:r>
            <a:r>
              <a:rPr lang="nb-NO" sz="1200" dirty="0"/>
              <a:t>. The </a:t>
            </a:r>
            <a:r>
              <a:rPr lang="nb-NO" sz="1200" dirty="0" err="1"/>
              <a:t>average</a:t>
            </a:r>
            <a:r>
              <a:rPr lang="nb-NO" sz="1200" dirty="0"/>
              <a:t> </a:t>
            </a:r>
            <a:r>
              <a:rPr lang="nb-NO" sz="1200" dirty="0" err="1"/>
              <a:t>loan</a:t>
            </a:r>
            <a:r>
              <a:rPr lang="nb-NO" sz="1200" dirty="0"/>
              <a:t> is </a:t>
            </a:r>
            <a:r>
              <a:rPr lang="nb-NO" sz="1200" dirty="0" err="1"/>
              <a:t>estimated</a:t>
            </a:r>
            <a:r>
              <a:rPr lang="nb-NO" sz="1200" dirty="0"/>
              <a:t> to 2,4 MNOK. This </a:t>
            </a:r>
            <a:r>
              <a:rPr lang="nb-NO" sz="1200" dirty="0" err="1"/>
              <a:t>gives</a:t>
            </a:r>
            <a:r>
              <a:rPr lang="nb-NO" sz="1200" dirty="0"/>
              <a:t> a total </a:t>
            </a:r>
            <a:r>
              <a:rPr lang="nb-NO" sz="1200" dirty="0" err="1"/>
              <a:t>of</a:t>
            </a:r>
            <a:r>
              <a:rPr lang="nb-NO" sz="1200" dirty="0"/>
              <a:t> 167 625 m2. </a:t>
            </a:r>
          </a:p>
          <a:p>
            <a:endParaRPr lang="nb-NO" sz="1200" dirty="0"/>
          </a:p>
          <a:p>
            <a:r>
              <a:rPr lang="nb-NO" sz="1200" dirty="0"/>
              <a:t>Multiconsult has </a:t>
            </a:r>
            <a:r>
              <a:rPr lang="nb-NO" sz="1200" dirty="0" err="1"/>
              <a:t>estimated</a:t>
            </a:r>
            <a:r>
              <a:rPr lang="nb-NO" sz="1200" dirty="0"/>
              <a:t> </a:t>
            </a:r>
            <a:r>
              <a:rPr lang="nb-NO" sz="1200" dirty="0" err="1"/>
              <a:t>the</a:t>
            </a:r>
            <a:r>
              <a:rPr lang="nb-NO" sz="1200" dirty="0"/>
              <a:t> </a:t>
            </a:r>
            <a:r>
              <a:rPr lang="nb-NO" sz="1200" dirty="0" err="1"/>
              <a:t>energy</a:t>
            </a:r>
            <a:r>
              <a:rPr lang="nb-NO" sz="1200" dirty="0"/>
              <a:t> </a:t>
            </a:r>
            <a:r>
              <a:rPr lang="nb-NO" sz="1200" dirty="0" err="1"/>
              <a:t>consumption</a:t>
            </a:r>
            <a:r>
              <a:rPr lang="nb-NO" sz="1200" dirty="0"/>
              <a:t> for non green </a:t>
            </a:r>
            <a:r>
              <a:rPr lang="nb-NO" sz="1200" dirty="0" err="1"/>
              <a:t>buildings</a:t>
            </a:r>
            <a:r>
              <a:rPr lang="nb-NO" sz="1200" dirty="0"/>
              <a:t> at 250 kWh/m2/</a:t>
            </a:r>
            <a:r>
              <a:rPr lang="nb-NO" sz="1200" dirty="0" err="1"/>
              <a:t>year</a:t>
            </a:r>
            <a:r>
              <a:rPr lang="nb-NO" sz="1200" dirty="0"/>
              <a:t>, and </a:t>
            </a:r>
            <a:r>
              <a:rPr lang="nb-NO" sz="1200" dirty="0" err="1"/>
              <a:t>buildings</a:t>
            </a:r>
            <a:r>
              <a:rPr lang="nb-NO" sz="1200" dirty="0"/>
              <a:t> </a:t>
            </a:r>
            <a:r>
              <a:rPr lang="nb-NO" sz="1200" dirty="0" err="1"/>
              <a:t>that</a:t>
            </a:r>
            <a:r>
              <a:rPr lang="nb-NO" sz="1200" dirty="0"/>
              <a:t> </a:t>
            </a:r>
            <a:r>
              <a:rPr lang="nb-NO" sz="1200" dirty="0" err="1"/>
              <a:t>qualifies</a:t>
            </a:r>
            <a:r>
              <a:rPr lang="nb-NO" sz="1200" dirty="0"/>
              <a:t> for TEK10/17 to 115 kWh/m2/</a:t>
            </a:r>
            <a:r>
              <a:rPr lang="nb-NO" sz="1200" dirty="0" err="1"/>
              <a:t>year</a:t>
            </a:r>
            <a:r>
              <a:rPr lang="nb-NO" sz="1200" dirty="0"/>
              <a:t>. </a:t>
            </a:r>
          </a:p>
          <a:p>
            <a:endParaRPr lang="nb-NO" sz="1200" dirty="0"/>
          </a:p>
          <a:p>
            <a:r>
              <a:rPr lang="nb-NO" sz="1200" dirty="0"/>
              <a:t>The </a:t>
            </a:r>
            <a:r>
              <a:rPr lang="nb-NO" sz="1200" dirty="0" err="1"/>
              <a:t>emission</a:t>
            </a:r>
            <a:r>
              <a:rPr lang="nb-NO" sz="1200" dirty="0"/>
              <a:t> </a:t>
            </a:r>
            <a:r>
              <a:rPr lang="nb-NO" sz="1200" dirty="0" err="1"/>
              <a:t>factor</a:t>
            </a:r>
            <a:r>
              <a:rPr lang="nb-NO" sz="1200" dirty="0"/>
              <a:t> is </a:t>
            </a:r>
            <a:r>
              <a:rPr lang="nb-NO" sz="1200" dirty="0" err="1"/>
              <a:t>set</a:t>
            </a:r>
            <a:r>
              <a:rPr lang="nb-NO" sz="1200" dirty="0"/>
              <a:t> at 191 gCO2/kWh/</a:t>
            </a:r>
            <a:r>
              <a:rPr lang="nb-NO" sz="1200" dirty="0" err="1"/>
              <a:t>year</a:t>
            </a:r>
            <a:r>
              <a:rPr lang="nb-NO" sz="1200" dirty="0"/>
              <a:t> by NPSI (NPSI </a:t>
            </a:r>
            <a:r>
              <a:rPr lang="nb-NO" sz="1200" dirty="0" err="1"/>
              <a:t>Position</a:t>
            </a:r>
            <a:r>
              <a:rPr lang="nb-NO" sz="1200" dirty="0"/>
              <a:t> Paper </a:t>
            </a:r>
            <a:r>
              <a:rPr lang="nb-NO" sz="1200" dirty="0" err="1"/>
              <a:t>on</a:t>
            </a:r>
            <a:r>
              <a:rPr lang="nb-NO" sz="1200" dirty="0"/>
              <a:t> Green Bonds </a:t>
            </a:r>
            <a:r>
              <a:rPr lang="nb-NO" sz="1200" dirty="0" err="1"/>
              <a:t>Impact</a:t>
            </a:r>
            <a:r>
              <a:rPr lang="nb-NO" sz="1200" dirty="0"/>
              <a:t> Reporting 2024). </a:t>
            </a:r>
          </a:p>
          <a:p>
            <a:endParaRPr lang="nb-NO" sz="1200" dirty="0"/>
          </a:p>
          <a:p>
            <a:r>
              <a:rPr lang="nb-NO" sz="1200" dirty="0"/>
              <a:t>This </a:t>
            </a:r>
            <a:r>
              <a:rPr lang="nb-NO" sz="1200" dirty="0" err="1"/>
              <a:t>gives</a:t>
            </a:r>
            <a:r>
              <a:rPr lang="nb-NO" sz="1200" dirty="0"/>
              <a:t> an </a:t>
            </a:r>
            <a:r>
              <a:rPr lang="nb-NO" sz="1200" dirty="0" err="1"/>
              <a:t>annual</a:t>
            </a:r>
            <a:r>
              <a:rPr lang="nb-NO" sz="1200" dirty="0"/>
              <a:t> </a:t>
            </a:r>
            <a:r>
              <a:rPr lang="nb-NO" sz="1200" dirty="0" err="1"/>
              <a:t>emission</a:t>
            </a:r>
            <a:r>
              <a:rPr lang="nb-NO" sz="1200" dirty="0"/>
              <a:t> </a:t>
            </a:r>
            <a:r>
              <a:rPr lang="nb-NO" sz="1200" dirty="0" err="1"/>
              <a:t>avoidance</a:t>
            </a:r>
            <a:r>
              <a:rPr lang="nb-NO" sz="1200" dirty="0"/>
              <a:t> </a:t>
            </a:r>
            <a:r>
              <a:rPr lang="nb-NO" sz="1200" dirty="0" err="1"/>
              <a:t>of</a:t>
            </a:r>
            <a:r>
              <a:rPr lang="nb-NO" sz="1200" dirty="0"/>
              <a:t> 3 682 tCO2.</a:t>
            </a:r>
          </a:p>
          <a:p>
            <a:endParaRPr lang="nb-NO" sz="1200" dirty="0"/>
          </a:p>
          <a:p>
            <a:endParaRPr lang="nb-NO" sz="1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3E1274-DB96-D278-5F9D-1162C7CD426C}"/>
              </a:ext>
            </a:extLst>
          </p:cNvPr>
          <p:cNvSpPr txBox="1"/>
          <p:nvPr/>
        </p:nvSpPr>
        <p:spPr>
          <a:xfrm>
            <a:off x="6473708" y="2059732"/>
            <a:ext cx="5485619" cy="52322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b-NO" sz="1400" i="1" dirty="0" err="1"/>
              <a:t>Annual</a:t>
            </a:r>
            <a:r>
              <a:rPr lang="nb-NO" sz="1400" i="1" dirty="0"/>
              <a:t> </a:t>
            </a:r>
            <a:r>
              <a:rPr lang="nb-NO" sz="1400" i="1" dirty="0" err="1"/>
              <a:t>emission</a:t>
            </a:r>
            <a:r>
              <a:rPr lang="nb-NO" sz="1400" i="1" dirty="0"/>
              <a:t> </a:t>
            </a:r>
            <a:r>
              <a:rPr lang="nb-NO" sz="1400" i="1" dirty="0" err="1"/>
              <a:t>savings</a:t>
            </a:r>
            <a:r>
              <a:rPr lang="nb-NO" sz="1400" i="1" dirty="0"/>
              <a:t> = (Baseline </a:t>
            </a:r>
            <a:r>
              <a:rPr lang="nb-NO" sz="1400" i="1" dirty="0" err="1"/>
              <a:t>energy</a:t>
            </a:r>
            <a:r>
              <a:rPr lang="nb-NO" sz="1400" i="1" dirty="0"/>
              <a:t> </a:t>
            </a:r>
            <a:r>
              <a:rPr lang="nb-NO" sz="1400" i="1" dirty="0" err="1"/>
              <a:t>usage</a:t>
            </a:r>
            <a:r>
              <a:rPr lang="nb-NO" sz="1400" i="1" dirty="0"/>
              <a:t> – </a:t>
            </a:r>
            <a:r>
              <a:rPr lang="nb-NO" sz="1400" i="1" dirty="0" err="1"/>
              <a:t>Average</a:t>
            </a:r>
            <a:r>
              <a:rPr lang="nb-NO" sz="1400" i="1" dirty="0"/>
              <a:t> </a:t>
            </a:r>
            <a:r>
              <a:rPr lang="nb-NO" sz="1400" i="1" dirty="0" err="1"/>
              <a:t>energy</a:t>
            </a:r>
            <a:r>
              <a:rPr lang="nb-NO" sz="1400" i="1" dirty="0"/>
              <a:t> </a:t>
            </a:r>
            <a:r>
              <a:rPr lang="nb-NO" sz="1400" i="1" dirty="0" err="1"/>
              <a:t>demand</a:t>
            </a:r>
            <a:r>
              <a:rPr lang="nb-NO" sz="1400" i="1" dirty="0"/>
              <a:t>) x </a:t>
            </a:r>
            <a:r>
              <a:rPr lang="nb-NO" sz="1400" i="1" dirty="0" err="1"/>
              <a:t>Emission</a:t>
            </a:r>
            <a:r>
              <a:rPr lang="nb-NO" sz="1400" i="1" dirty="0"/>
              <a:t> </a:t>
            </a:r>
            <a:r>
              <a:rPr lang="nb-NO" sz="1400" i="1" dirty="0" err="1"/>
              <a:t>factor</a:t>
            </a:r>
            <a:r>
              <a:rPr lang="nb-NO" sz="1400" i="1" dirty="0"/>
              <a:t> x </a:t>
            </a:r>
            <a:r>
              <a:rPr lang="nb-NO" sz="1400" i="1" dirty="0" err="1"/>
              <a:t>Estimated</a:t>
            </a:r>
            <a:r>
              <a:rPr lang="nb-NO" sz="1400" i="1" dirty="0"/>
              <a:t> </a:t>
            </a:r>
            <a:r>
              <a:rPr lang="nb-NO" sz="1400" i="1" dirty="0" err="1"/>
              <a:t>financed</a:t>
            </a:r>
            <a:r>
              <a:rPr lang="nb-NO" sz="1400" i="1" dirty="0"/>
              <a:t> area</a:t>
            </a:r>
          </a:p>
        </p:txBody>
      </p:sp>
    </p:spTree>
    <p:extLst>
      <p:ext uri="{BB962C8B-B14F-4D97-AF65-F5344CB8AC3E}">
        <p14:creationId xmlns:p14="http://schemas.microsoft.com/office/powerpoint/2010/main" val="2925783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Flekkefjord Farger">
      <a:dk1>
        <a:srgbClr val="000F9F"/>
      </a:dk1>
      <a:lt1>
        <a:srgbClr val="FFFFFF"/>
      </a:lt1>
      <a:dk2>
        <a:srgbClr val="000428"/>
      </a:dk2>
      <a:lt2>
        <a:srgbClr val="F5F5F5"/>
      </a:lt2>
      <a:accent1>
        <a:srgbClr val="000F9F"/>
      </a:accent1>
      <a:accent2>
        <a:srgbClr val="E95EBE"/>
      </a:accent2>
      <a:accent3>
        <a:srgbClr val="939393"/>
      </a:accent3>
      <a:accent4>
        <a:srgbClr val="B39F64"/>
      </a:accent4>
      <a:accent5>
        <a:srgbClr val="13A78D"/>
      </a:accent5>
      <a:accent6>
        <a:srgbClr val="B3E9BC"/>
      </a:accent6>
      <a:hlink>
        <a:srgbClr val="000F9F"/>
      </a:hlink>
      <a:folHlink>
        <a:srgbClr val="93939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3DE3A21F36E6946ADBE8B483C9C6588" ma:contentTypeVersion="18" ma:contentTypeDescription="Opprett et nytt dokument." ma:contentTypeScope="" ma:versionID="11161df82c3e0cd5745d296b3962deab">
  <xsd:schema xmlns:xsd="http://www.w3.org/2001/XMLSchema" xmlns:xs="http://www.w3.org/2001/XMLSchema" xmlns:p="http://schemas.microsoft.com/office/2006/metadata/properties" xmlns:ns2="73512d98-bd7d-4e91-a900-910cff31339b" xmlns:ns3="ba70bc6f-9665-49b8-8402-12f5f3cf17f7" targetNamespace="http://schemas.microsoft.com/office/2006/metadata/properties" ma:root="true" ma:fieldsID="a5c984fd74117280d5a45329a375fd4d" ns2:_="" ns3:_="">
    <xsd:import namespace="73512d98-bd7d-4e91-a900-910cff31339b"/>
    <xsd:import namespace="ba70bc6f-9665-49b8-8402-12f5f3cf17f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512d98-bd7d-4e91-a900-910cff31339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9c5ce770-1841-4ba7-a513-5a89d52bddb1}" ma:internalName="TaxCatchAll" ma:showField="CatchAllData" ma:web="73512d98-bd7d-4e91-a900-910cff3133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70bc6f-9665-49b8-8402-12f5f3cf17f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Bildemerkelapper" ma:readOnly="false" ma:fieldId="{5cf76f15-5ced-4ddc-b409-7134ff3c332f}" ma:taxonomyMulti="true" ma:sspId="c2958fde-1d76-4c5e-a404-5efe83de41b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3512d98-bd7d-4e91-a900-910cff31339b" xsi:nil="true"/>
    <lcf76f155ced4ddcb4097134ff3c332f xmlns="ba70bc6f-9665-49b8-8402-12f5f3cf17f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EE8E1BE-D257-456D-8300-B11FFE37A49F}"/>
</file>

<file path=customXml/itemProps2.xml><?xml version="1.0" encoding="utf-8"?>
<ds:datastoreItem xmlns:ds="http://schemas.openxmlformats.org/officeDocument/2006/customXml" ds:itemID="{1FE1FD80-C1B5-4391-B28A-8882811C1607}"/>
</file>

<file path=customXml/itemProps3.xml><?xml version="1.0" encoding="utf-8"?>
<ds:datastoreItem xmlns:ds="http://schemas.openxmlformats.org/officeDocument/2006/customXml" ds:itemID="{FBC766E8-1BA9-4BF7-B3E5-ECEFA1AF66DE}"/>
</file>

<file path=docProps/app.xml><?xml version="1.0" encoding="utf-8"?>
<Properties xmlns="http://schemas.openxmlformats.org/officeDocument/2006/extended-properties" xmlns:vt="http://schemas.openxmlformats.org/officeDocument/2006/docPropsVTypes">
  <TotalTime>5283</TotalTime>
  <Words>475</Words>
  <Application>Microsoft Office PowerPoint</Application>
  <PresentationFormat>Widescreen</PresentationFormat>
  <Paragraphs>77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Nova</vt:lpstr>
      <vt:lpstr>Arial Nova Light</vt:lpstr>
      <vt:lpstr>Calibri</vt:lpstr>
      <vt:lpstr>Office-tema</vt:lpstr>
      <vt:lpstr>Allocation and Impact Report for Flekkefjord Sparebank Green Portfolio  Portfolio date | 31.12.2025</vt:lpstr>
      <vt:lpstr>Alloction Report</vt:lpstr>
      <vt:lpstr>Impact Report</vt:lpstr>
      <vt:lpstr>Methods for Calculation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 + Regnskap</dc:title>
  <dc:creator>Aanensen, Lars</dc:creator>
  <cp:lastModifiedBy>Lars Aanensen</cp:lastModifiedBy>
  <cp:revision>24</cp:revision>
  <dcterms:created xsi:type="dcterms:W3CDTF">2024-08-26T07:27:13Z</dcterms:created>
  <dcterms:modified xsi:type="dcterms:W3CDTF">2026-06-12T11:09:50Z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cb91ea28-dca1-4266-a4f7-ebceb983bddc_Enabled">
    <vt:lpwstr>true</vt:lpwstr>
  </property>
  <property fmtid="{D5CDD505-2E9C-101B-9397-08002B2CF9AE}" pid="3" name="MSIP_Label_cb91ea28-dca1-4266-a4f7-ebceb983bddc_SetDate">
    <vt:lpwstr>2025-04-11T13:30:15Z</vt:lpwstr>
  </property>
  <property fmtid="{D5CDD505-2E9C-101B-9397-08002B2CF9AE}" pid="4" name="MSIP_Label_cb91ea28-dca1-4266-a4f7-ebceb983bddc_Method">
    <vt:lpwstr>Privileged</vt:lpwstr>
  </property>
  <property fmtid="{D5CDD505-2E9C-101B-9397-08002B2CF9AE}" pid="5" name="MSIP_Label_cb91ea28-dca1-4266-a4f7-ebceb983bddc_Name">
    <vt:lpwstr>Public</vt:lpwstr>
  </property>
  <property fmtid="{D5CDD505-2E9C-101B-9397-08002B2CF9AE}" pid="6" name="MSIP_Label_cb91ea28-dca1-4266-a4f7-ebceb983bddc_SiteId">
    <vt:lpwstr>4cbfea0a-b872-47f0-b51c-1c64953c3f0b</vt:lpwstr>
  </property>
  <property fmtid="{D5CDD505-2E9C-101B-9397-08002B2CF9AE}" pid="7" name="MSIP_Label_cb91ea28-dca1-4266-a4f7-ebceb983bddc_ActionId">
    <vt:lpwstr>2ca293fa-b7da-4d92-a315-7886f1b08185</vt:lpwstr>
  </property>
  <property fmtid="{D5CDD505-2E9C-101B-9397-08002B2CF9AE}" pid="8" name="MSIP_Label_cb91ea28-dca1-4266-a4f7-ebceb983bddc_ContentBits">
    <vt:lpwstr>0</vt:lpwstr>
  </property>
  <property fmtid="{D5CDD505-2E9C-101B-9397-08002B2CF9AE}" pid="9" name="MSIP_Label_cb91ea28-dca1-4266-a4f7-ebceb983bddc_Tag">
    <vt:lpwstr>10, 0, 1, 1</vt:lpwstr>
  </property>
  <property fmtid="{D5CDD505-2E9C-101B-9397-08002B2CF9AE}" pid="10" name="ContentTypeId">
    <vt:lpwstr>0x010100F3DE3A21F36E6946ADBE8B483C9C6588</vt:lpwstr>
  </property>
</Properties>
</file>